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7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4660"/>
  </p:normalViewPr>
  <p:slideViewPr>
    <p:cSldViewPr snapToGrid="0">
      <p:cViewPr varScale="1">
        <p:scale>
          <a:sx n="86" d="100"/>
          <a:sy n="86" d="100"/>
        </p:scale>
        <p:origin x="8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E099F-2266-42DE-A7D8-764EBD29F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BAAD46-279D-44A2-BC5D-3C88F4059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6F6296-94F5-4256-903A-C2D9BB8E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DC9E4B-8F06-47F4-B124-73D25982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67AFCE-5609-4654-AF1C-15B9F38EC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71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F09BB3-3ED4-46D7-A13E-56DA549C9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2956D4C-702D-49C9-B208-FC199A751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0F33EE-ABA9-4875-B43F-D2C09F82C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719545-B82D-4C48-A8AF-F128EFC1E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BE2A98-65BB-4D57-A0BC-C37F9DEB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231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C8095BF-B994-4BE6-B16A-E507D2DBAC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AE6029-6F0C-4900-B7E5-F0F6DA476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26F43D-C569-4515-A065-E8B6FE1CD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779058-91F8-4D1E-9EBC-131BF0952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8AD0C9-18DD-4E3C-9F4F-28EDBE396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74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7BD049-A3C8-41CD-B5BF-B4F92DA28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29EB04-3804-4706-A8BA-29BABFED9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8FD0EE-DB2F-4000-A2A1-B0BAA59E9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9175C-16A5-4640-A569-257E08DC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35FE51-B0BD-40AE-9018-7A59F4D6E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270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88ABC1-3511-4E78-9AEE-D6D4A0C20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28A06-1D45-4CD2-8658-FE9764909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8EFB01-B804-4B86-925E-C243C93C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41F4AD-836C-4867-BEAC-BCD732A2E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F54420-4003-4A3C-9D79-06303D44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04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F95CA-8A7D-463E-A6CE-2B7B5287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EA5955-B9C0-49A7-A773-D49724F78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F1419C-0868-448A-A7CB-D10CE9939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920881-C7B4-4997-BDAA-33F2904D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126ABC9-2F2E-4BDF-9B00-E8530ECA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2D1010-B3E1-4C95-9D3B-EA2C69361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56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19EF6-533A-406B-A2A3-C7B58E588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28A849-76B7-4181-BFBF-355F98F48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57FD48-C7E1-48D1-B5E0-B7795D80C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3FF07A2-C44C-41D7-9013-DC0EB1503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2BEACF-57EA-4C82-93F8-8CD768452A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A3596ED-4E54-4857-BB90-8B013C86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FDA562-DF2A-4DE3-9467-6D5B9E6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9A1A6FB-E38A-4F64-AB1E-13855772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9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2A53A5-334C-402B-BDE3-697B4415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AC064D-1389-4FE1-8CAB-EE9CEBF2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86565D-5B38-4570-AD43-19A24A1A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047BA00-085D-4B5A-9B0A-440F60CB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32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07BA4A5-BAD2-4EC3-8909-5F8E2F9F0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E8E3F36-BEAB-49C4-A8DF-71302495D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64374F4-0E97-420D-97CF-0D45953CF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21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5335EF-BA81-4835-8BD6-0A1B6061F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7AF5E6-D123-43CB-805C-8F4EA6882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8F943A5-9CA6-48A2-A7CB-74CE2F5A6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0794EC-F784-4131-9195-1CE303A30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E042D15-4BF0-462F-AE72-3264F53F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9A28EB-B674-4B79-90D8-06BF15E3A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9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249C8-74E8-4F8A-B45C-DD84520F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EB5D07-E5BC-42FF-AC8E-54C3D9020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28EAC6-197D-4203-B489-79FB1E64F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7A8106-F0D5-4920-9048-FC7811A8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BF8272-4BA1-48BF-9258-4F401EF1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AC0845-CE66-4821-BE8F-9CE58C25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45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031C8-2284-4A84-8E9B-1F7A00A4A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B4C8BE-E90C-4491-AD9B-3A542E0D0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066C5C-26D3-4578-98F4-653BE7C64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5C9C8-BB9F-4273-9CC1-5E66FE579F1F}" type="datetimeFigureOut">
              <a:rPr lang="ru-RU" smtClean="0"/>
              <a:t>12.05.2025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3EF26D-D762-4ACA-8DD0-F74A962568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F8DD24-93E3-4063-83D6-07BFDE0597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087F8-2C6E-437B-99A1-A28B4AA32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9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13" Type="http://schemas.openxmlformats.org/officeDocument/2006/relationships/oleObject" Target="../embeddings/oleObject5.bin"/><Relationship Id="rId3" Type="http://schemas.openxmlformats.org/officeDocument/2006/relationships/image" Target="../media/image7.e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emf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.emf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3.e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Рисунок 55">
            <a:extLst>
              <a:ext uri="{FF2B5EF4-FFF2-40B4-BE49-F238E27FC236}">
                <a16:creationId xmlns:a16="http://schemas.microsoft.com/office/drawing/2014/main" id="{56EDC1B0-02AE-4C49-BF79-1C2A6E8346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60" t="48085" r="17478" b="2597"/>
          <a:stretch/>
        </p:blipFill>
        <p:spPr>
          <a:xfrm>
            <a:off x="8047219" y="3698028"/>
            <a:ext cx="2371346" cy="14663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C73B68-DB54-485E-850E-858ED6C59B08}"/>
              </a:ext>
            </a:extLst>
          </p:cNvPr>
          <p:cNvSpPr txBox="1"/>
          <p:nvPr/>
        </p:nvSpPr>
        <p:spPr>
          <a:xfrm>
            <a:off x="634316" y="241403"/>
            <a:ext cx="8945975" cy="410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Etelka Medium Pro" panose="0200080307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Диммируемые </a:t>
            </a:r>
            <a:r>
              <a:rPr lang="en-US" sz="2000" dirty="0">
                <a:effectLst/>
                <a:latin typeface="Etelka Medium Pro" panose="0200080307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Gauss </a:t>
            </a:r>
            <a:r>
              <a:rPr lang="en-US" sz="2000" dirty="0">
                <a:latin typeface="Etelka Medium Pro" panose="0200080307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Black</a:t>
            </a:r>
            <a:r>
              <a:rPr lang="ru-RU" sz="2000" dirty="0">
                <a:effectLst/>
                <a:latin typeface="Etelka Medium Pro" panose="0200080307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Etelka Medium Pro" panose="0200080307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G9 </a:t>
            </a:r>
            <a:r>
              <a:rPr lang="ru-RU" sz="2000" dirty="0">
                <a:latin typeface="Etelka Medium Pro" panose="0200080307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капсульные</a:t>
            </a:r>
            <a:endParaRPr lang="en-US" sz="2000" dirty="0">
              <a:effectLst/>
              <a:latin typeface="Etelka Medium Pro" panose="0200080307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4657ABE-FABD-4EC4-8B65-1102B062B623}"/>
              </a:ext>
            </a:extLst>
          </p:cNvPr>
          <p:cNvSpPr/>
          <p:nvPr/>
        </p:nvSpPr>
        <p:spPr>
          <a:xfrm>
            <a:off x="342515" y="0"/>
            <a:ext cx="102328" cy="635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FD703CB0-E615-4C31-919C-654849694130}"/>
              </a:ext>
            </a:extLst>
          </p:cNvPr>
          <p:cNvGrpSpPr/>
          <p:nvPr/>
        </p:nvGrpSpPr>
        <p:grpSpPr>
          <a:xfrm>
            <a:off x="9158636" y="881662"/>
            <a:ext cx="3274883" cy="2330640"/>
            <a:chOff x="342514" y="2835135"/>
            <a:chExt cx="4445776" cy="2330640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A505C493-7B5A-4E23-BF77-1A98A499ECA8}"/>
                </a:ext>
              </a:extLst>
            </p:cNvPr>
            <p:cNvSpPr/>
            <p:nvPr/>
          </p:nvSpPr>
          <p:spPr>
            <a:xfrm>
              <a:off x="736306" y="2835135"/>
              <a:ext cx="4051984" cy="22640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ru-RU" sz="1400" dirty="0">
                  <a:solidFill>
                    <a:srgbClr val="8ED8F8"/>
                  </a:solidFill>
                  <a:latin typeface="Etelka Medium Pro" panose="02000503080000020004" pitchFamily="50" charset="0"/>
                </a:rPr>
                <a:t>Характеристики</a:t>
              </a:r>
            </a:p>
            <a:p>
              <a:pPr marL="285750" indent="-285750" algn="just">
                <a:lnSpc>
                  <a:spcPct val="120000"/>
                </a:lnSpc>
                <a:buFont typeface="Arial" panose="020B0604020202020204" pitchFamily="34" charset="0"/>
                <a:buChar char="•"/>
              </a:pPr>
              <a:endParaRPr lang="ru-RU" sz="1200" dirty="0">
                <a:latin typeface="Etelka Light Pro" panose="02000503030000020004" pitchFamily="50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Мощность: </a:t>
              </a:r>
              <a:r>
                <a:rPr lang="en-US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5,5W</a:t>
              </a: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Световой поток: </a:t>
              </a:r>
              <a:r>
                <a:rPr lang="en-US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580</a:t>
              </a: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/ </a:t>
              </a:r>
              <a:r>
                <a:rPr lang="en-US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700lm</a:t>
              </a: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КЦТ</a:t>
              </a:r>
              <a:r>
                <a:rPr lang="en-US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3000K / 4100K</a:t>
              </a: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/ 6500К</a:t>
              </a:r>
              <a:r>
                <a:rPr lang="en-US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Цоколь: </a:t>
              </a:r>
              <a:r>
                <a:rPr lang="en-US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G9</a:t>
              </a:r>
              <a:endParaRPr lang="ru-RU" sz="1600" dirty="0">
                <a:effectLst/>
                <a:latin typeface="Etelka Light Pro" panose="02000503030000020004" pitchFamily="2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Пылевлагозащита: </a:t>
              </a:r>
              <a:r>
                <a:rPr lang="en-US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IP20</a:t>
              </a:r>
              <a:endParaRPr lang="ru-RU" sz="1600" dirty="0">
                <a:effectLst/>
                <a:latin typeface="Etelka Light Pro" panose="02000503030000020004" pitchFamily="2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Гарантия:  1 год</a:t>
              </a:r>
              <a:endParaRPr lang="ru-RU" sz="1600" dirty="0">
                <a:effectLst/>
                <a:latin typeface="Etelka Light Pro" panose="02000503030000020004" pitchFamily="2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0D72ACA0-BF03-4B4B-8A9D-2A3720A60353}"/>
                </a:ext>
              </a:extLst>
            </p:cNvPr>
            <p:cNvSpPr/>
            <p:nvPr/>
          </p:nvSpPr>
          <p:spPr>
            <a:xfrm>
              <a:off x="342514" y="2849976"/>
              <a:ext cx="138914" cy="2315799"/>
            </a:xfrm>
            <a:prstGeom prst="rect">
              <a:avLst/>
            </a:prstGeom>
            <a:solidFill>
              <a:srgbClr val="8ED8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D7656BA3-1D85-4825-8E0C-AB7199B93343}"/>
              </a:ext>
            </a:extLst>
          </p:cNvPr>
          <p:cNvGrpSpPr/>
          <p:nvPr/>
        </p:nvGrpSpPr>
        <p:grpSpPr>
          <a:xfrm>
            <a:off x="9637127" y="235708"/>
            <a:ext cx="2234039" cy="388937"/>
            <a:chOff x="6555964" y="251689"/>
            <a:chExt cx="2234039" cy="38893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B0F4A3D-A7C0-4AAB-9F78-4B3AD182945A}"/>
                </a:ext>
              </a:extLst>
            </p:cNvPr>
            <p:cNvSpPr txBox="1"/>
            <p:nvPr/>
          </p:nvSpPr>
          <p:spPr>
            <a:xfrm>
              <a:off x="6899171" y="255652"/>
              <a:ext cx="1890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solidFill>
                    <a:schemeClr val="accent6"/>
                  </a:solidFill>
                  <a:latin typeface="Etelka Medium Pro" panose="02000503080000020004" pitchFamily="50" charset="0"/>
                </a:rPr>
                <a:t>Уже на складе</a:t>
              </a:r>
              <a:endParaRPr lang="en-US" dirty="0">
                <a:solidFill>
                  <a:schemeClr val="accent6"/>
                </a:solidFill>
                <a:latin typeface="Etelka Medium Pro" panose="02000503080000020004" pitchFamily="50" charset="0"/>
              </a:endParaRPr>
            </a:p>
          </p:txBody>
        </p:sp>
        <p:graphicFrame>
          <p:nvGraphicFramePr>
            <p:cNvPr id="17" name="Объект 16">
              <a:extLst>
                <a:ext uri="{FF2B5EF4-FFF2-40B4-BE49-F238E27FC236}">
                  <a16:creationId xmlns:a16="http://schemas.microsoft.com/office/drawing/2014/main" id="{548EC776-9556-4538-9D15-D4391CD5B76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55964" y="251689"/>
            <a:ext cx="336550" cy="388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3" name="CorelDRAW" r:id="rId4" imgW="337163" imgH="388761" progId="CorelDraw.Graphic.20">
                    <p:embed/>
                  </p:oleObj>
                </mc:Choice>
                <mc:Fallback>
                  <p:oleObj name="CorelDRAW" r:id="rId4" imgW="337163" imgH="388761" progId="CorelDraw.Graphic.20">
                    <p:embed/>
                    <p:pic>
                      <p:nvPicPr>
                        <p:cNvPr id="17" name="Объект 16">
                          <a:extLst>
                            <a:ext uri="{FF2B5EF4-FFF2-40B4-BE49-F238E27FC236}">
                              <a16:creationId xmlns:a16="http://schemas.microsoft.com/office/drawing/2014/main" id="{548EC776-9556-4538-9D15-D4391CD5B76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555964" y="251689"/>
                          <a:ext cx="336550" cy="3889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DD5C6BB5-9161-4ADA-A9B3-D8612879E4F3}"/>
              </a:ext>
            </a:extLst>
          </p:cNvPr>
          <p:cNvGrpSpPr/>
          <p:nvPr/>
        </p:nvGrpSpPr>
        <p:grpSpPr>
          <a:xfrm>
            <a:off x="10733902" y="6299203"/>
            <a:ext cx="1129865" cy="558797"/>
            <a:chOff x="10733902" y="6299203"/>
            <a:chExt cx="1129865" cy="558797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0C19C677-1428-4D23-9FDB-41593ED036B3}"/>
                </a:ext>
              </a:extLst>
            </p:cNvPr>
            <p:cNvSpPr/>
            <p:nvPr/>
          </p:nvSpPr>
          <p:spPr>
            <a:xfrm>
              <a:off x="11769454" y="6299203"/>
              <a:ext cx="94313" cy="558797"/>
            </a:xfrm>
            <a:prstGeom prst="rect">
              <a:avLst/>
            </a:prstGeom>
            <a:solidFill>
              <a:srgbClr val="F497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id="{617D7BA9-AFA5-4CFE-AE99-294E8D1551D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33902" y="6299203"/>
              <a:ext cx="847346" cy="323089"/>
            </a:xfrm>
            <a:prstGeom prst="rect">
              <a:avLst/>
            </a:prstGeom>
          </p:spPr>
        </p:pic>
      </p:grpSp>
      <p:grpSp>
        <p:nvGrpSpPr>
          <p:cNvPr id="3" name="Группа 2"/>
          <p:cNvGrpSpPr/>
          <p:nvPr/>
        </p:nvGrpSpPr>
        <p:grpSpPr>
          <a:xfrm>
            <a:off x="342516" y="745792"/>
            <a:ext cx="8262734" cy="2994922"/>
            <a:chOff x="342516" y="745792"/>
            <a:chExt cx="8262734" cy="2994922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80E6564F-6DB7-4FBA-8C20-765E52333B70}"/>
                </a:ext>
              </a:extLst>
            </p:cNvPr>
            <p:cNvSpPr/>
            <p:nvPr/>
          </p:nvSpPr>
          <p:spPr>
            <a:xfrm>
              <a:off x="342516" y="867637"/>
              <a:ext cx="116156" cy="2736728"/>
            </a:xfrm>
            <a:prstGeom prst="rect">
              <a:avLst/>
            </a:prstGeom>
            <a:solidFill>
              <a:srgbClr val="F497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04A47E09-237F-46A7-BF20-F0B88826CF23}"/>
                </a:ext>
              </a:extLst>
            </p:cNvPr>
            <p:cNvSpPr/>
            <p:nvPr/>
          </p:nvSpPr>
          <p:spPr>
            <a:xfrm>
              <a:off x="634316" y="745792"/>
              <a:ext cx="7970934" cy="29949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400" dirty="0">
                  <a:solidFill>
                    <a:schemeClr val="accent2"/>
                  </a:solidFill>
                  <a:effectLst/>
                  <a:latin typeface="Etelka Medium Pro" panose="0200050308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Теперь для большинства типов ламп и мощностей доступны 3 цветовые температуры.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Светодиодные </a:t>
              </a:r>
              <a:r>
                <a:rPr lang="ru-RU" sz="1200" dirty="0" err="1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диммируемые</a:t>
              </a: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лампы Gauss </a:t>
              </a:r>
              <a:r>
                <a:rPr lang="ru-RU" sz="1200" dirty="0" err="1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Black</a:t>
              </a: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G9 идеально подойдут для тех, кто ценит качество. </a:t>
              </a:r>
              <a:b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Это современная и экономичная альтернатива устаревшим галогенным лампам. Мощность лампочки составляет  5.5 Вт, что эквивалентно 50 Вт ламп накаливания. Предназначена для использования в осветительных приборах с цоколем G9.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Лампы Gauss </a:t>
              </a:r>
              <a:r>
                <a:rPr lang="ru-RU" sz="1200" dirty="0" err="1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Black</a:t>
              </a: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G9 5.5W </a:t>
              </a:r>
              <a:r>
                <a:rPr lang="ru-RU" sz="1200" dirty="0" err="1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диммируемые</a:t>
              </a: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применяются для установки в подходящие осветительные приборы, такие как люстры и точечные светильники. Они отлично подходят </a:t>
              </a:r>
              <a:b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для декоративной подсветки. Лампы подобного типа сочетают в себе не только качество, современные технологии и впечатляющие характеристики, но и отличаются превосходной яркостью и широким углом освещения, при своём небольшом размере.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Диммируемые лампы Gauss</a:t>
              </a:r>
              <a:r>
                <a:rPr lang="en-US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Black</a:t>
              </a: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совместимы с большинством типов </a:t>
              </a:r>
              <a:r>
                <a:rPr lang="ru-RU" sz="1200" dirty="0" err="1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диммеров</a:t>
              </a: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доступных на рынке России.</a:t>
              </a:r>
              <a:r>
                <a:rPr lang="en-US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200" dirty="0">
                  <a:effectLst/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Данная линейка ламп обладает высокой энергоэффективностью </a:t>
              </a:r>
              <a:r>
                <a:rPr lang="ru-RU" sz="1200" dirty="0">
                  <a:latin typeface="Etelka Light Pro" panose="0200050303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 экономичнее ламп накаливания до 10 раз.</a:t>
              </a:r>
              <a:endParaRPr lang="ru-RU" sz="1200" dirty="0">
                <a:effectLst/>
                <a:latin typeface="Etelka Light Pro" panose="02000503030000020004" pitchFamily="2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8AC79410-F0A3-4C9C-9715-3992A72B2557}"/>
              </a:ext>
            </a:extLst>
          </p:cNvPr>
          <p:cNvGrpSpPr/>
          <p:nvPr/>
        </p:nvGrpSpPr>
        <p:grpSpPr>
          <a:xfrm>
            <a:off x="2677051" y="4525474"/>
            <a:ext cx="2215693" cy="515670"/>
            <a:chOff x="4417411" y="4460872"/>
            <a:chExt cx="2660214" cy="619125"/>
          </a:xfrm>
        </p:grpSpPr>
        <p:graphicFrame>
          <p:nvGraphicFramePr>
            <p:cNvPr id="51" name="Объект 50">
              <a:extLst>
                <a:ext uri="{FF2B5EF4-FFF2-40B4-BE49-F238E27FC236}">
                  <a16:creationId xmlns:a16="http://schemas.microsoft.com/office/drawing/2014/main" id="{BCF436F7-9521-4A01-AA94-B3AB374AD75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7411" y="4460872"/>
            <a:ext cx="619125" cy="619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4" name="CorelDRAW" r:id="rId7" imgW="618978" imgH="619669" progId="CorelDraw.Graphic.20">
                    <p:embed/>
                  </p:oleObj>
                </mc:Choice>
                <mc:Fallback>
                  <p:oleObj name="CorelDRAW" r:id="rId7" imgW="618978" imgH="619669" progId="CorelDraw.Graphic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417411" y="4460872"/>
                          <a:ext cx="619125" cy="6191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Прямоугольник 51">
              <a:extLst>
                <a:ext uri="{FF2B5EF4-FFF2-40B4-BE49-F238E27FC236}">
                  <a16:creationId xmlns:a16="http://schemas.microsoft.com/office/drawing/2014/main" id="{93B66548-A010-4CEE-8635-787D1DC1F3EE}"/>
                </a:ext>
              </a:extLst>
            </p:cNvPr>
            <p:cNvSpPr/>
            <p:nvPr/>
          </p:nvSpPr>
          <p:spPr>
            <a:xfrm>
              <a:off x="5063933" y="4475452"/>
              <a:ext cx="20136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>
                  <a:latin typeface="Etelka Light Pro" panose="02000503030000020004" pitchFamily="50" charset="0"/>
                </a:rPr>
                <a:t>Коэффициент мощности:</a:t>
              </a:r>
            </a:p>
            <a:p>
              <a:r>
                <a:rPr lang="en-US" sz="2000" dirty="0">
                  <a:latin typeface="Etelka Medium Pro" panose="02000503080000020004" pitchFamily="50" charset="0"/>
                </a:rPr>
                <a:t>PF </a:t>
              </a:r>
              <a:r>
                <a:rPr lang="en-US" dirty="0">
                  <a:latin typeface="Etelka Medium Pro" panose="02000503080000020004" pitchFamily="50" charset="0"/>
                </a:rPr>
                <a:t>&gt;</a:t>
              </a:r>
              <a:r>
                <a:rPr lang="en-US" sz="2000" dirty="0">
                  <a:latin typeface="Etelka Medium Pro" panose="02000503080000020004" pitchFamily="50" charset="0"/>
                </a:rPr>
                <a:t> 0,5</a:t>
              </a:r>
              <a:endParaRPr lang="ru-RU" sz="2000" dirty="0">
                <a:latin typeface="Etelka Medium Pro" panose="02000503080000020004" pitchFamily="50" charset="0"/>
              </a:endParaRPr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AB8D855C-6C19-469E-A102-0B83FA48C56F}"/>
              </a:ext>
            </a:extLst>
          </p:cNvPr>
          <p:cNvGrpSpPr/>
          <p:nvPr/>
        </p:nvGrpSpPr>
        <p:grpSpPr>
          <a:xfrm>
            <a:off x="342515" y="4527124"/>
            <a:ext cx="1640365" cy="523205"/>
            <a:chOff x="4417412" y="3501644"/>
            <a:chExt cx="1969462" cy="628172"/>
          </a:xfrm>
        </p:grpSpPr>
        <p:graphicFrame>
          <p:nvGraphicFramePr>
            <p:cNvPr id="49" name="Объект 48">
              <a:extLst>
                <a:ext uri="{FF2B5EF4-FFF2-40B4-BE49-F238E27FC236}">
                  <a16:creationId xmlns:a16="http://schemas.microsoft.com/office/drawing/2014/main" id="{F3D82E07-58FA-4650-8A68-6FCCFC41CC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17412" y="3510691"/>
            <a:ext cx="619125" cy="619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5" name="CorelDRAW" r:id="rId9" imgW="618978" imgH="619669" progId="CorelDraw.Graphic.20">
                    <p:embed/>
                  </p:oleObj>
                </mc:Choice>
                <mc:Fallback>
                  <p:oleObj name="CorelDRAW" r:id="rId9" imgW="618978" imgH="619669" progId="CorelDraw.Graphic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417412" y="3510691"/>
                          <a:ext cx="619125" cy="6191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45903092-17F9-4377-BF71-3A890CCDF794}"/>
                </a:ext>
              </a:extLst>
            </p:cNvPr>
            <p:cNvSpPr/>
            <p:nvPr/>
          </p:nvSpPr>
          <p:spPr>
            <a:xfrm>
              <a:off x="5070488" y="3501644"/>
              <a:ext cx="131638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>
                  <a:latin typeface="Etelka Light Pro" panose="02000503030000020004" pitchFamily="50" charset="0"/>
                </a:rPr>
                <a:t>Без пульсации:</a:t>
              </a:r>
            </a:p>
            <a:p>
              <a:r>
                <a:rPr lang="en-US" sz="2000" dirty="0">
                  <a:latin typeface="Etelka Medium Pro" panose="02000503080000020004" pitchFamily="50" charset="0"/>
                </a:rPr>
                <a:t>IRF </a:t>
              </a:r>
              <a:r>
                <a:rPr lang="en-US" dirty="0">
                  <a:latin typeface="Etelka Medium Pro" panose="02000503080000020004" pitchFamily="50" charset="0"/>
                </a:rPr>
                <a:t>&lt;</a:t>
              </a:r>
              <a:r>
                <a:rPr lang="en-US" sz="2000" dirty="0">
                  <a:latin typeface="Etelka Medium Pro" panose="02000503080000020004" pitchFamily="50" charset="0"/>
                </a:rPr>
                <a:t> 5 </a:t>
              </a:r>
              <a:r>
                <a:rPr lang="en-US" dirty="0">
                  <a:latin typeface="Etelka Medium Pro" panose="02000503080000020004" pitchFamily="50" charset="0"/>
                </a:rPr>
                <a:t>%</a:t>
              </a:r>
              <a:endParaRPr lang="ru-RU" dirty="0">
                <a:latin typeface="Etelka Medium Pro" panose="02000503080000020004" pitchFamily="50" charset="0"/>
              </a:endParaRPr>
            </a:p>
          </p:txBody>
        </p:sp>
      </p:grp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4FB88C18-F8AF-47C4-89C8-6C0BD92AAAD0}"/>
              </a:ext>
            </a:extLst>
          </p:cNvPr>
          <p:cNvGrpSpPr/>
          <p:nvPr/>
        </p:nvGrpSpPr>
        <p:grpSpPr>
          <a:xfrm>
            <a:off x="342517" y="3809213"/>
            <a:ext cx="2091164" cy="584774"/>
            <a:chOff x="677434" y="657185"/>
            <a:chExt cx="2510701" cy="702093"/>
          </a:xfrm>
        </p:grpSpPr>
        <p:graphicFrame>
          <p:nvGraphicFramePr>
            <p:cNvPr id="47" name="Объект 46">
              <a:extLst>
                <a:ext uri="{FF2B5EF4-FFF2-40B4-BE49-F238E27FC236}">
                  <a16:creationId xmlns:a16="http://schemas.microsoft.com/office/drawing/2014/main" id="{F64612D0-8FFA-4663-820E-9DE73C0B34C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77434" y="660143"/>
            <a:ext cx="619125" cy="619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6" name="CorelDRAW" r:id="rId11" imgW="618978" imgH="619669" progId="CorelDraw.Graphic.20">
                    <p:embed/>
                  </p:oleObj>
                </mc:Choice>
                <mc:Fallback>
                  <p:oleObj name="CorelDRAW" r:id="rId11" imgW="618978" imgH="619669" progId="CorelDraw.Graphic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677434" y="660143"/>
                          <a:ext cx="619125" cy="6191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Прямоугольник 47">
              <a:extLst>
                <a:ext uri="{FF2B5EF4-FFF2-40B4-BE49-F238E27FC236}">
                  <a16:creationId xmlns:a16="http://schemas.microsoft.com/office/drawing/2014/main" id="{1BAC9F13-6E5D-45A0-93B0-7402CE44CD22}"/>
                </a:ext>
              </a:extLst>
            </p:cNvPr>
            <p:cNvSpPr/>
            <p:nvPr/>
          </p:nvSpPr>
          <p:spPr>
            <a:xfrm>
              <a:off x="1330510" y="657185"/>
              <a:ext cx="1857625" cy="7020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>
                  <a:latin typeface="Etelka Light Pro" panose="02000503030000020004" pitchFamily="50" charset="0"/>
                </a:rPr>
                <a:t>Срок службы:</a:t>
              </a:r>
            </a:p>
            <a:p>
              <a:r>
                <a:rPr lang="ru-RU" sz="2000" dirty="0">
                  <a:latin typeface="Etelka Medium Pro" panose="02000503080000020004" pitchFamily="50" charset="0"/>
                </a:rPr>
                <a:t>35 000 </a:t>
              </a:r>
              <a:r>
                <a:rPr lang="ru-RU" sz="1200" dirty="0">
                  <a:latin typeface="Etelka Medium Pro" panose="02000503080000020004" pitchFamily="50" charset="0"/>
                </a:rPr>
                <a:t>часов</a:t>
              </a:r>
            </a:p>
          </p:txBody>
        </p:sp>
      </p:grp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id="{B3A360CC-6956-4B38-8298-FE816013EA95}"/>
              </a:ext>
            </a:extLst>
          </p:cNvPr>
          <p:cNvGrpSpPr/>
          <p:nvPr/>
        </p:nvGrpSpPr>
        <p:grpSpPr>
          <a:xfrm>
            <a:off x="2677053" y="3808027"/>
            <a:ext cx="1815149" cy="515671"/>
            <a:chOff x="677434" y="2560509"/>
            <a:chExt cx="2179311" cy="619125"/>
          </a:xfrm>
        </p:grpSpPr>
        <p:graphicFrame>
          <p:nvGraphicFramePr>
            <p:cNvPr id="45" name="Объект 44">
              <a:extLst>
                <a:ext uri="{FF2B5EF4-FFF2-40B4-BE49-F238E27FC236}">
                  <a16:creationId xmlns:a16="http://schemas.microsoft.com/office/drawing/2014/main" id="{FF20AE1F-ADEE-46E7-9758-579FB797656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77434" y="2560509"/>
            <a:ext cx="619125" cy="619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7" name="CorelDRAW" r:id="rId13" imgW="618978" imgH="619669" progId="CorelDraw.Graphic.20">
                    <p:embed/>
                  </p:oleObj>
                </mc:Choice>
                <mc:Fallback>
                  <p:oleObj name="CorelDRAW" r:id="rId13" imgW="618978" imgH="619669" progId="CorelDraw.Graphic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677434" y="2560509"/>
                          <a:ext cx="619125" cy="6191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" name="Прямоугольник 45">
              <a:extLst>
                <a:ext uri="{FF2B5EF4-FFF2-40B4-BE49-F238E27FC236}">
                  <a16:creationId xmlns:a16="http://schemas.microsoft.com/office/drawing/2014/main" id="{DEAAE031-716A-4CEF-8586-2CC0530B3632}"/>
                </a:ext>
              </a:extLst>
            </p:cNvPr>
            <p:cNvSpPr/>
            <p:nvPr/>
          </p:nvSpPr>
          <p:spPr>
            <a:xfrm>
              <a:off x="1323953" y="2566318"/>
              <a:ext cx="1532792" cy="5847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>
                  <a:latin typeface="Etelka Light Pro" panose="02000503030000020004" pitchFamily="50" charset="0"/>
                </a:rPr>
                <a:t>Пылевлагозащита:</a:t>
              </a:r>
            </a:p>
            <a:p>
              <a:r>
                <a:rPr lang="en-US" sz="2000" dirty="0">
                  <a:latin typeface="Etelka Medium Pro" panose="02000503080000020004" pitchFamily="50" charset="0"/>
                </a:rPr>
                <a:t>IP20</a:t>
              </a:r>
              <a:endParaRPr lang="ru-RU" sz="2000" dirty="0">
                <a:latin typeface="Etelka Medium Pro" panose="02000503080000020004" pitchFamily="50" charset="0"/>
              </a:endParaRPr>
            </a:p>
          </p:txBody>
        </p:sp>
      </p:grpSp>
      <p:graphicFrame>
        <p:nvGraphicFramePr>
          <p:cNvPr id="53" name="Объект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013934"/>
              </p:ext>
            </p:extLst>
          </p:nvPr>
        </p:nvGraphicFramePr>
        <p:xfrm>
          <a:off x="5511900" y="3844172"/>
          <a:ext cx="1986277" cy="130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CorelDRAW" r:id="rId15" imgW="646196" imgH="424339" progId="CorelDraw.Graphic.22">
                  <p:embed/>
                </p:oleObj>
              </mc:Choice>
              <mc:Fallback>
                <p:oleObj name="CorelDRAW" r:id="rId15" imgW="646196" imgH="424339" progId="CorelDraw.Graphic.2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511900" y="3844172"/>
                        <a:ext cx="1986277" cy="1303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8E3E4566-8D32-4656-8D06-474BB9703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582901"/>
              </p:ext>
            </p:extLst>
          </p:nvPr>
        </p:nvGraphicFramePr>
        <p:xfrm>
          <a:off x="634316" y="5477845"/>
          <a:ext cx="7231214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5200">
                  <a:extLst>
                    <a:ext uri="{9D8B030D-6E8A-4147-A177-3AD203B41FA5}">
                      <a16:colId xmlns:a16="http://schemas.microsoft.com/office/drawing/2014/main" val="1138963047"/>
                    </a:ext>
                  </a:extLst>
                </a:gridCol>
                <a:gridCol w="5846014">
                  <a:extLst>
                    <a:ext uri="{9D8B030D-6E8A-4147-A177-3AD203B41FA5}">
                      <a16:colId xmlns:a16="http://schemas.microsoft.com/office/drawing/2014/main" val="4166557555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Etelka Light Pro" panose="02000503030000020004" pitchFamily="2" charset="0"/>
                        </a:rPr>
                        <a:t>107309155-D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Etelka Light Pro" panose="02000503030000020004" pitchFamily="2" charset="0"/>
                      </a:endParaRPr>
                    </a:p>
                  </a:txBody>
                  <a:tcPr marL="0" marR="0" marT="0" marB="0" anchor="ctr">
                    <a:solidFill>
                      <a:srgbClr val="F497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Лампа </a:t>
                      </a:r>
                      <a:r>
                        <a:rPr lang="en-US" sz="1200" u="none" strike="noStrike" dirty="0">
                          <a:effectLst/>
                          <a:latin typeface="Etelka Light Pro" panose="02000503030000020004" pitchFamily="2" charset="0"/>
                        </a:rPr>
                        <a:t>Gauss G9 AC185-265V 5,5W 700lm 3000K </a:t>
                      </a:r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керамика </a:t>
                      </a:r>
                      <a:r>
                        <a:rPr lang="ru-RU" sz="1200" u="none" strike="noStrike" dirty="0" err="1">
                          <a:effectLst/>
                          <a:latin typeface="Etelka Light Pro" panose="02000503030000020004" pitchFamily="2" charset="0"/>
                        </a:rPr>
                        <a:t>диммируемая</a:t>
                      </a:r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Etelka Light Pro" panose="02000503030000020004" pitchFamily="2" charset="0"/>
                        </a:rPr>
                        <a:t>LED 1/10/200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Etelka Light Pro" panose="02000503030000020004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440650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Etelka Light Pro" panose="02000503030000020004" pitchFamily="2" charset="0"/>
                        </a:rPr>
                        <a:t>107309255-D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Etelka Light Pro" panose="02000503030000020004" pitchFamily="2" charset="0"/>
                      </a:endParaRPr>
                    </a:p>
                  </a:txBody>
                  <a:tcPr marL="0" marR="0" marT="0" marB="0" anchor="ctr">
                    <a:solidFill>
                      <a:srgbClr val="F497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Лампа </a:t>
                      </a:r>
                      <a:r>
                        <a:rPr lang="en-US" sz="1200" u="none" strike="noStrike" dirty="0">
                          <a:effectLst/>
                          <a:latin typeface="Etelka Light Pro" panose="02000503030000020004" pitchFamily="2" charset="0"/>
                        </a:rPr>
                        <a:t>Gauss G9 AC185-265V 5,5W 700lm 4100K </a:t>
                      </a:r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керамика </a:t>
                      </a:r>
                      <a:r>
                        <a:rPr lang="ru-RU" sz="1200" u="none" strike="noStrike" dirty="0" err="1">
                          <a:effectLst/>
                          <a:latin typeface="Etelka Light Pro" panose="02000503030000020004" pitchFamily="2" charset="0"/>
                        </a:rPr>
                        <a:t>диммируемая</a:t>
                      </a:r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Etelka Light Pro" panose="02000503030000020004" pitchFamily="2" charset="0"/>
                        </a:rPr>
                        <a:t>LED 1/10/200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Etelka Light Pro" panose="02000503030000020004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95897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Etelka Light Pro" panose="02000503030000020004" pitchFamily="2" charset="0"/>
                        </a:rPr>
                        <a:t>107309355-D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Etelka Light Pro" panose="02000503030000020004" pitchFamily="2" charset="0"/>
                      </a:endParaRPr>
                    </a:p>
                  </a:txBody>
                  <a:tcPr marL="0" marR="0" marT="0" marB="0" anchor="ctr">
                    <a:solidFill>
                      <a:srgbClr val="F497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Лампа </a:t>
                      </a:r>
                      <a:r>
                        <a:rPr lang="en-US" sz="1200" u="none" strike="noStrike" dirty="0">
                          <a:effectLst/>
                          <a:latin typeface="Etelka Light Pro" panose="02000503030000020004" pitchFamily="2" charset="0"/>
                        </a:rPr>
                        <a:t>Gauss G9 AC185-265V 5,5W 580lm 6500K </a:t>
                      </a:r>
                      <a:r>
                        <a:rPr lang="ru-RU" sz="1200" u="none" strike="noStrike" dirty="0">
                          <a:effectLst/>
                          <a:latin typeface="Etelka Light Pro" panose="02000503030000020004" pitchFamily="2" charset="0"/>
                        </a:rPr>
                        <a:t>керамика диммируемая </a:t>
                      </a:r>
                      <a:r>
                        <a:rPr lang="en-US" sz="1200" u="none" strike="noStrike" dirty="0">
                          <a:effectLst/>
                          <a:latin typeface="Etelka Light Pro" panose="02000503030000020004" pitchFamily="2" charset="0"/>
                        </a:rPr>
                        <a:t>LED 1/10/200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Etelka Light Pro" panose="02000503030000020004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75512413"/>
                  </a:ext>
                </a:extLst>
              </a:tr>
            </a:tbl>
          </a:graphicData>
        </a:graphic>
      </p:graphicFrame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FB225010-A264-437F-88D7-E6DA05C3995D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7870" y="2628590"/>
            <a:ext cx="3832157" cy="383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87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241</Words>
  <Application>Microsoft Office PowerPoint</Application>
  <PresentationFormat>Широкоэкранный</PresentationFormat>
  <Paragraphs>28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Etelka Light Pro</vt:lpstr>
      <vt:lpstr>Etelka Medium Pro</vt:lpstr>
      <vt:lpstr>Тема Office</vt:lpstr>
      <vt:lpstr>CorelDRAW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Данила</dc:creator>
  <cp:lastModifiedBy>Victoria Deryugina</cp:lastModifiedBy>
  <cp:revision>34</cp:revision>
  <dcterms:created xsi:type="dcterms:W3CDTF">2022-03-01T13:15:03Z</dcterms:created>
  <dcterms:modified xsi:type="dcterms:W3CDTF">2025-05-12T09:37:54Z</dcterms:modified>
</cp:coreProperties>
</file>